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1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2192000" cy="6858000"/>
  <p:notesSz cx="6858000" cy="9144000"/>
  <p:embeddedFontLs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Consolas" panose="020B0609020204030204" pitchFamily="49" charset="0"/>
      <p:regular r:id="rId27"/>
      <p:bold r:id="rId28"/>
      <p:italic r:id="rId29"/>
      <p:boldItalic r:id="rId30"/>
    </p:embeddedFont>
    <p:embeddedFont>
      <p:font typeface="Roboto" panose="020B0604020202020204" charset="0"/>
      <p:regular r:id="rId31"/>
      <p:bold r:id="rId32"/>
      <p:italic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2184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0" d="100"/>
          <a:sy n="80" d="100"/>
        </p:scale>
        <p:origin x="-677" y="-72"/>
      </p:cViewPr>
      <p:guideLst>
        <p:guide orient="horz" pos="218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1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88385908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4" name="Google Shape;144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1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  <p:sp>
        <p:nvSpPr>
          <p:cNvPr id="146" name="Google Shape;146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985b08c5a4_0_2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2" name="Google Shape;212;g985b08c5a4_0_2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997b5cfa20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8" name="Google Shape;218;g997b5cfa20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997b5cfa20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4" name="Google Shape;224;g997b5cfa20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985b08c5a4_0_2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0" name="Google Shape;230;g985b08c5a4_0_2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997b5cfa20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7" name="Google Shape;237;g997b5cfa20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997b5cfa20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4" name="Google Shape;244;g997b5cfa20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997b5cfa20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1" name="Google Shape;251;g997b5cfa20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997b5cfa20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0" name="Google Shape;260;g997b5cfa20_0_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g997b5cfa20_0_35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  <p:sp>
        <p:nvSpPr>
          <p:cNvPr id="262" name="Google Shape;262;g997b5cfa20_0_3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4" name="Google Shape;274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p18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</a:rPr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</a:rPr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>
                <a:solidFill>
                  <a:srgbClr val="000000"/>
                </a:solidFill>
              </a:rPr>
              <a:t> license.</a:t>
            </a:r>
            <a:endParaRPr sz="1000">
              <a:solidFill>
                <a:srgbClr val="000000"/>
              </a:solidFill>
            </a:endParaRPr>
          </a:p>
        </p:txBody>
      </p:sp>
      <p:sp>
        <p:nvSpPr>
          <p:cNvPr id="276" name="Google Shape;276;p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18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6bb4c4467f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6bb4c4467f_0_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g6bb4c4467f_0_3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97b4301ef6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4" name="Google Shape;154;g97b4301ef6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6" name="Google Shape;286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p21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</a:rPr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</a:rPr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>
                <a:solidFill>
                  <a:srgbClr val="000000"/>
                </a:solidFill>
              </a:rPr>
              <a:t> license.</a:t>
            </a:r>
            <a:endParaRPr sz="1000">
              <a:solidFill>
                <a:srgbClr val="000000"/>
              </a:solidFill>
            </a:endParaRPr>
          </a:p>
        </p:txBody>
      </p:sp>
      <p:sp>
        <p:nvSpPr>
          <p:cNvPr id="288" name="Google Shape;288;p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20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985b08c5a4_0_2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1" name="Google Shape;161;g985b08c5a4_0_2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985b08c5a4_0_2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g985b08c5a4_0_2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985b08c5a4_0_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2" name="Google Shape;172;g985b08c5a4_0_2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985b08c5a4_0_3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9" name="Google Shape;179;g985b08c5a4_0_3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985b08c5a4_0_2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6" name="Google Shape;186;g985b08c5a4_0_2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985b08c5a4_0_3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3" name="Google Shape;193;g985b08c5a4_0_3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g985b08c5a4_0_339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  <p:sp>
        <p:nvSpPr>
          <p:cNvPr id="195" name="Google Shape;195;g985b08c5a4_0_33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985b08c5a4_0_2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g985b08c5a4_0_2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2.png"/><Relationship Id="rId7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jp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gif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acebook.com/SoftwareUniversity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8.png"/><Relationship Id="rId5" Type="http://schemas.openxmlformats.org/officeDocument/2006/relationships/hyperlink" Target="http://forum.softuni.bg/" TargetMode="External"/><Relationship Id="rId4" Type="http://schemas.openxmlformats.org/officeDocument/2006/relationships/image" Target="../media/image17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esentation Title Slide">
  <p:cSld name="Presentation Title Slid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2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613359" y="4598867"/>
            <a:ext cx="109653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lvl="0" algn="ctr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666666"/>
              </a:buClr>
              <a:buSzPts val="3598"/>
              <a:buFont typeface="Roboto"/>
              <a:buNone/>
              <a:defRPr sz="3598" b="1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lvl="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lvl="3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lvl="4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lvl="5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title"/>
          </p:nvPr>
        </p:nvSpPr>
        <p:spPr>
          <a:xfrm>
            <a:off x="1217450" y="319750"/>
            <a:ext cx="9753900" cy="41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Font typeface="Calibri"/>
              <a:buNone/>
              <a:defRPr sz="110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/>
          <p:nvPr/>
        </p:nvSpPr>
        <p:spPr>
          <a:xfrm>
            <a:off x="-1589" y="6702676"/>
            <a:ext cx="12195176" cy="21721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20;p2"/>
          <p:cNvSpPr/>
          <p:nvPr/>
        </p:nvSpPr>
        <p:spPr>
          <a:xfrm>
            <a:off x="-1588" y="6702676"/>
            <a:ext cx="12192000" cy="21721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extLst>
    <p:ext uri="{DCECCB84-F9BA-43D5-87BE-67443E8EF086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11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1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11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1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8" name="Google Shape;118;p11"/>
          <p:cNvSpPr/>
          <p:nvPr/>
        </p:nvSpPr>
        <p:spPr>
          <a:xfrm>
            <a:off x="0" y="-7074"/>
            <a:ext cx="12195176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9" name="Google Shape;119;p11"/>
          <p:cNvPicPr preferRelativeResize="0"/>
          <p:nvPr/>
        </p:nvPicPr>
        <p:blipFill rotWithShape="1">
          <a:blip r:embed="rId3">
            <a:alphaModFix/>
          </a:blip>
          <a:srcRect b="7054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1" descr="us4bg-logo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3525" y="1526700"/>
            <a:ext cx="1666875" cy="162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1" descr="promianata-logo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65125" y="3562275"/>
            <a:ext cx="3943350" cy="103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1" descr="vratsa-municipality-logo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36100" y="1726725"/>
            <a:ext cx="1276350" cy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1" descr="Telerik_Academy_Logo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41325" y="1890875"/>
            <a:ext cx="4440299" cy="117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1" descr="mindhub-logo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642250" y="3793900"/>
            <a:ext cx="3314650" cy="66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1" descr="NMD-Logo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31725" y="3744050"/>
            <a:ext cx="2057400" cy="1076325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1"/>
          <p:cNvSpPr txBox="1"/>
          <p:nvPr/>
        </p:nvSpPr>
        <p:spPr>
          <a:xfrm>
            <a:off x="188825" y="55525"/>
            <a:ext cx="87360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Partners</a:t>
            </a:r>
            <a:endParaRPr sz="48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st">
  <p:cSld name="Last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12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2"/>
          <p:cNvSpPr txBox="1">
            <a:spLocks noGrp="1"/>
          </p:cNvSpPr>
          <p:nvPr>
            <p:ph type="body" idx="1"/>
          </p:nvPr>
        </p:nvSpPr>
        <p:spPr>
          <a:xfrm>
            <a:off x="152410" y="1186307"/>
            <a:ext cx="9504009" cy="5496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406273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798"/>
              <a:buFont typeface="Roboto"/>
              <a:buChar char="▪"/>
              <a:defRPr sz="2798"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431672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198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4189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998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pic>
        <p:nvPicPr>
          <p:cNvPr id="130" name="Google Shape;130;p12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261449" y="3608627"/>
            <a:ext cx="1119031" cy="1118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2">
            <a:hlinkClick r:id="rId5"/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337977" y="5017462"/>
            <a:ext cx="1042504" cy="1042233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12"/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12"/>
          <p:cNvSpPr txBox="1">
            <a:spLocks noGrp="1"/>
          </p:cNvSpPr>
          <p:nvPr>
            <p:ph type="title"/>
          </p:nvPr>
        </p:nvSpPr>
        <p:spPr>
          <a:xfrm>
            <a:off x="172286" y="108873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3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sz="3700">
                <a:solidFill>
                  <a:schemeClr val="dk1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sz="3700">
                <a:solidFill>
                  <a:schemeClr val="dk1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sz="3700">
                <a:solidFill>
                  <a:schemeClr val="dk1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sz="3700">
                <a:solidFill>
                  <a:schemeClr val="dk1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sz="3700">
                <a:solidFill>
                  <a:schemeClr val="dk1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sz="3700">
                <a:solidFill>
                  <a:schemeClr val="dk1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sz="3700">
                <a:solidFill>
                  <a:schemeClr val="dk1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sz="37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36" name="Google Shape;136;p13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marR="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" name="Google Shape;137;p13"/>
          <p:cNvSpPr txBox="1">
            <a:spLocks noGrp="1"/>
          </p:cNvSpPr>
          <p:nvPr>
            <p:ph type="sldNum" idx="12"/>
          </p:nvPr>
        </p:nvSpPr>
        <p:spPr>
          <a:xfrm>
            <a:off x="11296609" y="6217621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4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700" cy="27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sz="6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sz="69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sz="69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sz="69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sz="69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sz="69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sz="69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sz="69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sz="69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0" name="Google Shape;140;p14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700" cy="10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3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3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3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3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3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3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3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3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3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" name="Google Shape;141;p14"/>
          <p:cNvSpPr txBox="1">
            <a:spLocks noGrp="1"/>
          </p:cNvSpPr>
          <p:nvPr>
            <p:ph type="sldNum" idx="12"/>
          </p:nvPr>
        </p:nvSpPr>
        <p:spPr>
          <a:xfrm>
            <a:off x="11296609" y="6217621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">
  <p:cSld name="Table of Conten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3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3"/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24;p3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body" idx="1"/>
          </p:nvPr>
        </p:nvSpPr>
        <p:spPr>
          <a:xfrm>
            <a:off x="196766" y="1371604"/>
            <a:ext cx="8182463" cy="4795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4443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398"/>
              <a:buFont typeface="Roboto"/>
              <a:buAutoNum type="arabicPeriod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9" name="Google Shape;29;p3"/>
          <p:cNvPicPr preferRelativeResize="0"/>
          <p:nvPr/>
        </p:nvPicPr>
        <p:blipFill rotWithShape="1">
          <a:blip r:embed="rId3">
            <a:alphaModFix/>
          </a:blip>
          <a:srcRect b="7054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4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4"/>
          <p:cNvSpPr/>
          <p:nvPr/>
        </p:nvSpPr>
        <p:spPr>
          <a:xfrm>
            <a:off x="-1" y="0"/>
            <a:ext cx="12192000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33;p4"/>
          <p:cNvSpPr txBox="1">
            <a:spLocks noGrp="1"/>
          </p:cNvSpPr>
          <p:nvPr>
            <p:ph type="body" idx="1"/>
          </p:nvPr>
        </p:nvSpPr>
        <p:spPr>
          <a:xfrm>
            <a:off x="190402" y="1196125"/>
            <a:ext cx="11818096" cy="5201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8" name="Google Shape;38;p4"/>
          <p:cNvPicPr preferRelativeResize="0"/>
          <p:nvPr/>
        </p:nvPicPr>
        <p:blipFill rotWithShape="1">
          <a:blip r:embed="rId3">
            <a:alphaModFix/>
          </a:blip>
          <a:srcRect b="7054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oogle Shape;40;p5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5"/>
          <p:cNvSpPr/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i="0" u="none" strike="noStrike" cap="none">
              <a:solidFill>
                <a:srgbClr val="F7C86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urce Code Example">
  <p:cSld name="Source Code Example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3;p6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6"/>
          <p:cNvSpPr txBox="1">
            <a:spLocks noGrp="1"/>
          </p:cNvSpPr>
          <p:nvPr>
            <p:ph type="body" idx="1"/>
          </p:nvPr>
        </p:nvSpPr>
        <p:spPr>
          <a:xfrm>
            <a:off x="615283" y="1830475"/>
            <a:ext cx="10961400" cy="1633500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74E13"/>
              </a:buClr>
              <a:buSzPts val="2398"/>
              <a:buNone/>
              <a:defRPr sz="2398" b="1">
                <a:solidFill>
                  <a:srgbClr val="274E13"/>
                </a:solidFill>
                <a:latin typeface="Consolas"/>
                <a:ea typeface="Consolas"/>
                <a:cs typeface="Consolas"/>
                <a:sym typeface="Consolas"/>
              </a:defRPr>
            </a:lvl1pPr>
            <a:lvl2pPr marL="914400" lvl="1" indent="-34290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marL="1371600" lvl="2" indent="-34290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marL="1828800" lvl="3" indent="-34290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marL="2286000" lvl="4" indent="-34290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marL="2743200" lvl="5" indent="-3429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8" name="Google Shape;48;p6"/>
          <p:cNvSpPr/>
          <p:nvPr/>
        </p:nvSpPr>
        <p:spPr>
          <a:xfrm>
            <a:off x="-3176" y="0"/>
            <a:ext cx="12195300" cy="1095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" name="Google Shape;49;p6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50" name="Google Shape;50;p6"/>
          <p:cNvPicPr preferRelativeResize="0"/>
          <p:nvPr/>
        </p:nvPicPr>
        <p:blipFill rotWithShape="1">
          <a:blip r:embed="rId3">
            <a:alphaModFix/>
          </a:blip>
          <a:srcRect b="7054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portant Concept">
  <p:cSld name="Important Concept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7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7"/>
          <p:cNvSpPr/>
          <p:nvPr/>
        </p:nvSpPr>
        <p:spPr>
          <a:xfrm>
            <a:off x="-3472" y="0"/>
            <a:ext cx="115383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4" name="Google Shape;54;p7" descr="E:\002-KIMS BUSINESS\007-02-Fullslidesppt-Contents\20161228\02-edu\bulb-item2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5205" y="1792355"/>
            <a:ext cx="1830305" cy="4062222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7"/>
          <p:cNvSpPr txBox="1">
            <a:spLocks noGrp="1"/>
          </p:cNvSpPr>
          <p:nvPr>
            <p:ph type="body" idx="1"/>
          </p:nvPr>
        </p:nvSpPr>
        <p:spPr>
          <a:xfrm>
            <a:off x="2065510" y="1121144"/>
            <a:ext cx="9929724" cy="5276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4443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398"/>
              <a:buFont typeface="Roboto"/>
              <a:buChar char="▪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4316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198"/>
              <a:buFont typeface="Roboto"/>
              <a:buChar char="▪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4189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998"/>
              <a:buFont typeface="Roboto"/>
              <a:buChar char="▪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4062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798"/>
              <a:buFont typeface="Roboto"/>
              <a:buChar char="▪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93573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598"/>
              <a:buFont typeface="Roboto"/>
              <a:buChar char="▪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title"/>
          </p:nvPr>
        </p:nvSpPr>
        <p:spPr>
          <a:xfrm>
            <a:off x="1296957" y="100750"/>
            <a:ext cx="8399495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98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7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7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7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0" name="Google Shape;60;p7"/>
          <p:cNvPicPr preferRelativeResize="0"/>
          <p:nvPr/>
        </p:nvPicPr>
        <p:blipFill rotWithShape="1">
          <a:blip r:embed="rId4">
            <a:alphaModFix/>
          </a:blip>
          <a:srcRect b="7054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estions Slide">
  <p:cSld name="Questions Slide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8"/>
          <p:cNvSpPr/>
          <p:nvPr/>
        </p:nvSpPr>
        <p:spPr>
          <a:xfrm>
            <a:off x="-1051301" y="703244"/>
            <a:ext cx="8406073" cy="10333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C6D1"/>
              </a:buClr>
              <a:buSzPts val="6158"/>
              <a:buFont typeface="Noto Sans Symbols"/>
              <a:buNone/>
            </a:pPr>
            <a:r>
              <a:rPr lang="en-US" sz="8797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Questions?</a:t>
            </a:r>
            <a:endParaRPr sz="8797" b="1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3" name="Google Shape;63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696452" y="314259"/>
            <a:ext cx="2126081" cy="530284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8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8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66" name="Google Shape;66;p8"/>
          <p:cNvPicPr preferRelativeResize="0"/>
          <p:nvPr/>
        </p:nvPicPr>
        <p:blipFill rotWithShape="1">
          <a:blip r:embed="rId3">
            <a:alphaModFix amt="8000"/>
          </a:blip>
          <a:srcRect t="24442"/>
          <a:stretch/>
        </p:blipFill>
        <p:spPr>
          <a:xfrm>
            <a:off x="-1612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8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8" name="Google Shape;68;p8"/>
          <p:cNvSpPr/>
          <p:nvPr/>
        </p:nvSpPr>
        <p:spPr>
          <a:xfrm>
            <a:off x="-1589" y="6371331"/>
            <a:ext cx="12195176" cy="50459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9" name="Google Shape;69;p8"/>
          <p:cNvCxnSpPr/>
          <p:nvPr/>
        </p:nvCxnSpPr>
        <p:spPr>
          <a:xfrm rot="10800000" flipH="1">
            <a:off x="1753064" y="3832365"/>
            <a:ext cx="8549700" cy="66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0" name="Google Shape;70;p8"/>
          <p:cNvCxnSpPr/>
          <p:nvPr/>
        </p:nvCxnSpPr>
        <p:spPr>
          <a:xfrm>
            <a:off x="1753064" y="383896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1" name="Google Shape;71;p8"/>
          <p:cNvCxnSpPr/>
          <p:nvPr/>
        </p:nvCxnSpPr>
        <p:spPr>
          <a:xfrm>
            <a:off x="3147650" y="383896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2" name="Google Shape;72;p8"/>
          <p:cNvCxnSpPr/>
          <p:nvPr/>
        </p:nvCxnSpPr>
        <p:spPr>
          <a:xfrm>
            <a:off x="4594850" y="383261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3" name="Google Shape;73;p8"/>
          <p:cNvCxnSpPr/>
          <p:nvPr/>
        </p:nvCxnSpPr>
        <p:spPr>
          <a:xfrm>
            <a:off x="6034850" y="383261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4" name="Google Shape;74;p8"/>
          <p:cNvCxnSpPr/>
          <p:nvPr/>
        </p:nvCxnSpPr>
        <p:spPr>
          <a:xfrm>
            <a:off x="7474850" y="383261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5" name="Google Shape;75;p8"/>
          <p:cNvCxnSpPr/>
          <p:nvPr/>
        </p:nvCxnSpPr>
        <p:spPr>
          <a:xfrm>
            <a:off x="8914850" y="383896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6" name="Google Shape;76;p8"/>
          <p:cNvCxnSpPr/>
          <p:nvPr/>
        </p:nvCxnSpPr>
        <p:spPr>
          <a:xfrm>
            <a:off x="6172157" y="359639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77" name="Google Shape;77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5348" y="2194674"/>
            <a:ext cx="2401363" cy="135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68552" y="4273150"/>
            <a:ext cx="921451" cy="918226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8"/>
          <p:cNvSpPr txBox="1"/>
          <p:nvPr/>
        </p:nvSpPr>
        <p:spPr>
          <a:xfrm>
            <a:off x="1268325" y="5176150"/>
            <a:ext cx="1108200" cy="50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134F5C"/>
                </a:solidFill>
                <a:latin typeface="Roboto"/>
                <a:ea typeface="Roboto"/>
                <a:cs typeface="Roboto"/>
                <a:sym typeface="Roboto"/>
              </a:rPr>
              <a:t>Гнездото</a:t>
            </a:r>
            <a:endParaRPr b="1">
              <a:solidFill>
                <a:srgbClr val="134F5C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134F5C"/>
                </a:solidFill>
                <a:latin typeface="Roboto"/>
                <a:ea typeface="Roboto"/>
                <a:cs typeface="Roboto"/>
                <a:sym typeface="Roboto"/>
              </a:rPr>
              <a:t>Coworking</a:t>
            </a:r>
            <a:endParaRPr b="1">
              <a:solidFill>
                <a:srgbClr val="134F5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" name="Google Shape;80;p8"/>
          <p:cNvSpPr/>
          <p:nvPr/>
        </p:nvSpPr>
        <p:spPr>
          <a:xfrm>
            <a:off x="2648988" y="4273150"/>
            <a:ext cx="1166400" cy="1109400"/>
          </a:xfrm>
          <a:prstGeom prst="decagon">
            <a:avLst>
              <a:gd name="vf" fmla="val 105146"/>
            </a:avLst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</a:rPr>
              <a:t>Цялостен курс по програмиране</a:t>
            </a:r>
            <a:endParaRPr sz="1200" b="1">
              <a:solidFill>
                <a:srgbClr val="FFFFFF"/>
              </a:solidFill>
            </a:endParaRPr>
          </a:p>
        </p:txBody>
      </p:sp>
      <p:sp>
        <p:nvSpPr>
          <p:cNvPr id="81" name="Google Shape;81;p8"/>
          <p:cNvSpPr/>
          <p:nvPr/>
        </p:nvSpPr>
        <p:spPr>
          <a:xfrm>
            <a:off x="4210975" y="4442500"/>
            <a:ext cx="921300" cy="770700"/>
          </a:xfrm>
          <a:prstGeom prst="snip1Rect">
            <a:avLst>
              <a:gd name="adj" fmla="val 16667"/>
            </a:avLst>
          </a:prstGeom>
          <a:solidFill>
            <a:srgbClr val="B4A7D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</a:rPr>
              <a:t>Дизайн</a:t>
            </a:r>
            <a:endParaRPr b="1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</a:rPr>
              <a:t>курс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82" name="Google Shape;82;p8"/>
          <p:cNvSpPr/>
          <p:nvPr/>
        </p:nvSpPr>
        <p:spPr>
          <a:xfrm>
            <a:off x="5409713" y="4279700"/>
            <a:ext cx="1280700" cy="11094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9FC5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</a:rPr>
              <a:t>Курс по</a:t>
            </a:r>
            <a:endParaRPr sz="1200" b="1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</a:rPr>
              <a:t>дигит.</a:t>
            </a:r>
            <a:endParaRPr sz="1200" b="1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</a:rPr>
              <a:t>маркетинг</a:t>
            </a:r>
            <a:endParaRPr sz="1200" b="1">
              <a:solidFill>
                <a:srgbClr val="FFFFFF"/>
              </a:solidFill>
            </a:endParaRPr>
          </a:p>
        </p:txBody>
      </p:sp>
      <p:pic>
        <p:nvPicPr>
          <p:cNvPr id="83" name="Google Shape;83;p8" descr="Резултат с изображение за mindhub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65937" y="4611161"/>
            <a:ext cx="1166399" cy="242196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8"/>
          <p:cNvPicPr preferRelativeResize="0"/>
          <p:nvPr/>
        </p:nvPicPr>
        <p:blipFill rotWithShape="1">
          <a:blip r:embed="rId7">
            <a:alphaModFix/>
          </a:blip>
          <a:srcRect l="9595" r="12078"/>
          <a:stretch/>
        </p:blipFill>
        <p:spPr>
          <a:xfrm>
            <a:off x="8284746" y="4385651"/>
            <a:ext cx="1108200" cy="884400"/>
          </a:xfrm>
          <a:prstGeom prst="teardrop">
            <a:avLst>
              <a:gd name="adj" fmla="val 87076"/>
            </a:avLst>
          </a:prstGeom>
          <a:noFill/>
          <a:ln>
            <a:noFill/>
          </a:ln>
        </p:spPr>
      </p:pic>
      <p:pic>
        <p:nvPicPr>
          <p:cNvPr id="85" name="Google Shape;85;p8" descr="HackVratsa Logo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322750" y="4490025"/>
            <a:ext cx="1501875" cy="6887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6" name="Google Shape;86;p8"/>
          <p:cNvCxnSpPr/>
          <p:nvPr/>
        </p:nvCxnSpPr>
        <p:spPr>
          <a:xfrm>
            <a:off x="10286450" y="383896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extLst>
    <p:ext uri="{DCECCB84-F9BA-43D5-87BE-67443E8EF086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 Slide Dark">
  <p:cSld name="Comparison Slide Dark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9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9"/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9"/>
          <p:cNvSpPr/>
          <p:nvPr/>
        </p:nvSpPr>
        <p:spPr>
          <a:xfrm>
            <a:off x="2" y="6184673"/>
            <a:ext cx="12192000" cy="673331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850" tIns="60925" rIns="12185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9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dk1"/>
          </a:solidFill>
          <a:ln w="635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9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9"/>
          <p:cNvSpPr txBox="1">
            <a:spLocks noGrp="1"/>
          </p:cNvSpPr>
          <p:nvPr>
            <p:ph type="body" idx="1"/>
          </p:nvPr>
        </p:nvSpPr>
        <p:spPr>
          <a:xfrm>
            <a:off x="190402" y="1195931"/>
            <a:ext cx="5426148" cy="4824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94" name="Google Shape;94;p9"/>
          <p:cNvSpPr txBox="1">
            <a:spLocks noGrp="1"/>
          </p:cNvSpPr>
          <p:nvPr>
            <p:ph type="body" idx="2"/>
          </p:nvPr>
        </p:nvSpPr>
        <p:spPr>
          <a:xfrm>
            <a:off x="6575450" y="1195931"/>
            <a:ext cx="5426147" cy="4824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95" name="Google Shape;95;p9"/>
          <p:cNvSpPr txBox="1">
            <a:spLocks noGrp="1"/>
          </p:cNvSpPr>
          <p:nvPr>
            <p:ph type="dt" idx="10"/>
          </p:nvPr>
        </p:nvSpPr>
        <p:spPr>
          <a:xfrm>
            <a:off x="188816" y="6390560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9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97" name="Google Shape;97;p9"/>
          <p:cNvPicPr preferRelativeResize="0"/>
          <p:nvPr/>
        </p:nvPicPr>
        <p:blipFill rotWithShape="1">
          <a:blip r:embed="rId3">
            <a:alphaModFix/>
          </a:blip>
          <a:srcRect b="7054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9"/>
          <p:cNvPicPr preferRelativeResize="0"/>
          <p:nvPr/>
        </p:nvPicPr>
        <p:blipFill rotWithShape="1">
          <a:blip r:embed="rId3">
            <a:alphaModFix/>
          </a:blip>
          <a:srcRect b="7054"/>
          <a:stretch/>
        </p:blipFill>
        <p:spPr>
          <a:xfrm>
            <a:off x="5395975" y="5393862"/>
            <a:ext cx="1396877" cy="730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and Content">
  <p:cSld name="Image and Content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10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0"/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10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rgbClr val="E5E5E5"/>
          </a:solidFill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marR="0" lvl="0" algn="ctr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31"/>
              <a:buFont typeface="Roboto"/>
              <a:buNone/>
              <a:defRPr sz="213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731"/>
              <a:buFont typeface="Noto Sans Symbols"/>
              <a:buNone/>
              <a:defRPr sz="373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198"/>
              <a:buFont typeface="Noto Sans Symbols"/>
              <a:buNone/>
              <a:defRPr sz="319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665"/>
              <a:buFont typeface="Noto Sans Symbols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665"/>
              <a:buFont typeface="Noto Sans Symbols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3" name="Google Shape;103;p10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rgbClr val="274E1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10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10"/>
          <p:cNvSpPr/>
          <p:nvPr/>
        </p:nvSpPr>
        <p:spPr>
          <a:xfrm>
            <a:off x="2" y="6721482"/>
            <a:ext cx="12192000" cy="136521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10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299" cy="5027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07" name="Google Shape;107;p10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0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0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10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11" name="Google Shape;111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70854" y="232973"/>
            <a:ext cx="2126081" cy="530284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0"/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9"/>
              <a:buFont typeface="Calibri"/>
              <a:buNone/>
            </a:pPr>
            <a:endParaRPr sz="2399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998"/>
              <a:buFont typeface="Roboto"/>
              <a:buNone/>
              <a:defRPr sz="3998" b="1" i="0" u="none" strike="noStrike" cap="none">
                <a:solidFill>
                  <a:srgbClr val="274E1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body" idx="1"/>
          </p:nvPr>
        </p:nvSpPr>
        <p:spPr>
          <a:xfrm>
            <a:off x="190413" y="1138844"/>
            <a:ext cx="11804822" cy="52429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marR="0" lvl="0" indent="-444372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3398"/>
              <a:buFont typeface="Noto Sans Symbols"/>
              <a:buChar char="▪"/>
              <a:defRPr sz="3398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31672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3198"/>
              <a:buFont typeface="Noto Sans Symbols"/>
              <a:buChar char="▪"/>
              <a:defRPr sz="3198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18972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2998"/>
              <a:buFont typeface="Noto Sans Symbols"/>
              <a:buChar char="▪"/>
              <a:defRPr sz="2998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406272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2798"/>
              <a:buFont typeface="Noto Sans Symbols"/>
              <a:buChar char="▪"/>
              <a:defRPr sz="2798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93573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2598"/>
              <a:buFont typeface="Noto Sans Symbols"/>
              <a:buChar char="▪"/>
              <a:defRPr sz="2598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97827" algn="l" rtl="0"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2665"/>
              <a:buFont typeface="Arial"/>
              <a:buChar char="•"/>
              <a:defRPr sz="2665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97827" algn="l" rtl="0">
              <a:spcBef>
                <a:spcPts val="533"/>
              </a:spcBef>
              <a:spcAft>
                <a:spcPts val="0"/>
              </a:spcAft>
              <a:buClr>
                <a:srgbClr val="1A340C"/>
              </a:buClr>
              <a:buSzPts val="2665"/>
              <a:buFont typeface="Arial"/>
              <a:buChar char="•"/>
              <a:defRPr sz="2665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97827" algn="l" rtl="0">
              <a:spcBef>
                <a:spcPts val="533"/>
              </a:spcBef>
              <a:spcAft>
                <a:spcPts val="0"/>
              </a:spcAft>
              <a:buClr>
                <a:srgbClr val="1A340C"/>
              </a:buClr>
              <a:buSzPts val="2665"/>
              <a:buFont typeface="Arial"/>
              <a:buChar char="•"/>
              <a:defRPr sz="2665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97827" algn="l" rtl="0">
              <a:spcBef>
                <a:spcPts val="533"/>
              </a:spcBef>
              <a:spcAft>
                <a:spcPts val="0"/>
              </a:spcAft>
              <a:buClr>
                <a:srgbClr val="1A340C"/>
              </a:buClr>
              <a:buSzPts val="2665"/>
              <a:buFont typeface="Arial"/>
              <a:buChar char="•"/>
              <a:defRPr sz="2665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vratsasoftware.com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hp.net/manual/en/language.oop5.decon.php#language.oop5.decon.constructor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hyperlink" Target="http://www.vratsasoftware.com" TargetMode="External"/><Relationship Id="rId7" Type="http://schemas.openxmlformats.org/officeDocument/2006/relationships/hyperlink" Target="http://softuni.foundation/" TargetMode="External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www.vso.slack.com" TargetMode="External"/><Relationship Id="rId11" Type="http://schemas.openxmlformats.org/officeDocument/2006/relationships/hyperlink" Target="http://forum.softuni.bg/" TargetMode="External"/><Relationship Id="rId5" Type="http://schemas.openxmlformats.org/officeDocument/2006/relationships/hyperlink" Target="http://www.fb.com/VratsaSoftware" TargetMode="External"/><Relationship Id="rId10" Type="http://schemas.openxmlformats.org/officeDocument/2006/relationships/image" Target="../media/image20.png"/><Relationship Id="rId4" Type="http://schemas.openxmlformats.org/officeDocument/2006/relationships/hyperlink" Target="http://www.nest.bg" TargetMode="External"/><Relationship Id="rId9" Type="http://schemas.openxmlformats.org/officeDocument/2006/relationships/hyperlink" Target="http://www.facebook.com/SoftwareUniversity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5"/>
          <p:cNvSpPr txBox="1">
            <a:spLocks noGrp="1"/>
          </p:cNvSpPr>
          <p:nvPr>
            <p:ph type="subTitle" idx="1"/>
          </p:nvPr>
        </p:nvSpPr>
        <p:spPr>
          <a:xfrm>
            <a:off x="613350" y="4598873"/>
            <a:ext cx="10965300" cy="6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PHP WebDevelopment 2019</a:t>
            </a:r>
            <a:endParaRPr/>
          </a:p>
        </p:txBody>
      </p:sp>
      <p:sp>
        <p:nvSpPr>
          <p:cNvPr id="149" name="Google Shape;149;p15"/>
          <p:cNvSpPr txBox="1">
            <a:spLocks noGrp="1"/>
          </p:cNvSpPr>
          <p:nvPr>
            <p:ph type="title"/>
          </p:nvPr>
        </p:nvSpPr>
        <p:spPr>
          <a:xfrm>
            <a:off x="998700" y="333125"/>
            <a:ext cx="10194600" cy="41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/>
              <a:t>OOP </a:t>
            </a:r>
            <a:endParaRPr sz="8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/>
              <a:t>abstract</a:t>
            </a:r>
            <a:endParaRPr sz="8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/>
              <a:t>methods and classes</a:t>
            </a:r>
            <a:endParaRPr/>
          </a:p>
        </p:txBody>
      </p:sp>
      <p:sp>
        <p:nvSpPr>
          <p:cNvPr id="150" name="Google Shape;150;p15"/>
          <p:cNvSpPr txBox="1">
            <a:spLocks noGrp="1"/>
          </p:cNvSpPr>
          <p:nvPr>
            <p:ph type="body" idx="4294967295"/>
          </p:nvPr>
        </p:nvSpPr>
        <p:spPr>
          <a:xfrm>
            <a:off x="6096000" y="5591375"/>
            <a:ext cx="6012600" cy="10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b" anchorCtr="0">
            <a:noAutofit/>
          </a:bodyPr>
          <a:lstStyle/>
          <a:p>
            <a:pPr marL="0" lvl="0" indent="0" algn="r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1A334B"/>
              </a:buClr>
              <a:buSzPts val="1700"/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https://vratsasoftware.com/</a:t>
            </a:r>
            <a:r>
              <a:rPr lang="en-US"/>
              <a:t> </a:t>
            </a:r>
            <a:endParaRPr/>
          </a:p>
        </p:txBody>
      </p:sp>
      <p:sp>
        <p:nvSpPr>
          <p:cNvPr id="151" name="Google Shape;151;p15"/>
          <p:cNvSpPr txBox="1">
            <a:spLocks noGrp="1"/>
          </p:cNvSpPr>
          <p:nvPr>
            <p:ph type="body" idx="4294967295"/>
          </p:nvPr>
        </p:nvSpPr>
        <p:spPr>
          <a:xfrm>
            <a:off x="113425" y="5369325"/>
            <a:ext cx="6012600" cy="128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b" anchorCtr="0">
            <a:no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</a:pPr>
            <a:r>
              <a:rPr lang="en-US">
                <a:solidFill>
                  <a:srgbClr val="787CB5"/>
                </a:solidFill>
              </a:rPr>
              <a:t>Милена Томова</a:t>
            </a:r>
            <a:endParaRPr>
              <a:solidFill>
                <a:srgbClr val="787CB5"/>
              </a:solidFill>
            </a:endParaRPr>
          </a:p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</a:pPr>
            <a:r>
              <a:rPr lang="en-US">
                <a:solidFill>
                  <a:srgbClr val="787CB5"/>
                </a:solidFill>
              </a:rPr>
              <a:t>Vratsa Software</a:t>
            </a:r>
            <a:endParaRPr>
              <a:solidFill>
                <a:srgbClr val="787CB5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4"/>
          <p:cNvSpPr txBox="1">
            <a:spLocks noGrp="1"/>
          </p:cNvSpPr>
          <p:nvPr>
            <p:ph type="body" idx="1"/>
          </p:nvPr>
        </p:nvSpPr>
        <p:spPr>
          <a:xfrm>
            <a:off x="152410" y="1186307"/>
            <a:ext cx="9504000" cy="54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It is like an abstract class having only abstract methods.</a:t>
            </a: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All classes that </a:t>
            </a:r>
            <a:r>
              <a:rPr lang="en-US">
                <a:solidFill>
                  <a:schemeClr val="lt1"/>
                </a:solidFill>
              </a:rPr>
              <a:t>implement </a:t>
            </a:r>
            <a:r>
              <a:rPr lang="en-US">
                <a:solidFill>
                  <a:schemeClr val="dk1"/>
                </a:solidFill>
              </a:rPr>
              <a:t>an interface must implement</a:t>
            </a: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the methods declared in the interface.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15" name="Google Shape;215;p24"/>
          <p:cNvSpPr txBox="1">
            <a:spLocks noGrp="1"/>
          </p:cNvSpPr>
          <p:nvPr>
            <p:ph type="title"/>
          </p:nvPr>
        </p:nvSpPr>
        <p:spPr>
          <a:xfrm>
            <a:off x="172286" y="108873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Interfaces</a:t>
            </a:r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5"/>
          <p:cNvSpPr txBox="1">
            <a:spLocks noGrp="1"/>
          </p:cNvSpPr>
          <p:nvPr>
            <p:ph type="body" idx="1"/>
          </p:nvPr>
        </p:nvSpPr>
        <p:spPr>
          <a:xfrm>
            <a:off x="152410" y="1186307"/>
            <a:ext cx="9504000" cy="54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Interfaces allow you to create code which specifies which methods a class must implement, without having to define how these methods are implemented.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Usually this method implementation is different in different classes.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It is possible to declare a</a:t>
            </a:r>
            <a:r>
              <a:rPr lang="en-US" sz="2400">
                <a:solidFill>
                  <a:schemeClr val="dk1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 </a:t>
            </a:r>
            <a:r>
              <a:rPr lang="en-US" sz="24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constructor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in an interface, which can be useful in some contexts.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</a:pPr>
            <a:endParaRPr sz="2400">
              <a:solidFill>
                <a:schemeClr val="dk1"/>
              </a:solidFill>
            </a:endParaRPr>
          </a:p>
        </p:txBody>
      </p:sp>
      <p:sp>
        <p:nvSpPr>
          <p:cNvPr id="221" name="Google Shape;221;p25"/>
          <p:cNvSpPr txBox="1">
            <a:spLocks noGrp="1"/>
          </p:cNvSpPr>
          <p:nvPr>
            <p:ph type="title"/>
          </p:nvPr>
        </p:nvSpPr>
        <p:spPr>
          <a:xfrm>
            <a:off x="172286" y="108873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Interfaces</a:t>
            </a:r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6"/>
          <p:cNvSpPr txBox="1">
            <a:spLocks noGrp="1"/>
          </p:cNvSpPr>
          <p:nvPr>
            <p:ph type="body" idx="1"/>
          </p:nvPr>
        </p:nvSpPr>
        <p:spPr>
          <a:xfrm>
            <a:off x="152410" y="1186307"/>
            <a:ext cx="9504000" cy="54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One class can implement </a:t>
            </a:r>
            <a:r>
              <a:rPr lang="en-US" sz="24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more than one </a:t>
            </a:r>
            <a:r>
              <a:rPr lang="en-US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interface.</a:t>
            </a:r>
            <a:endParaRPr sz="2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 interface </a:t>
            </a:r>
            <a:r>
              <a:rPr lang="en-US" sz="24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can be </a:t>
            </a:r>
            <a:r>
              <a:rPr lang="en-US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implemented by different, </a:t>
            </a:r>
            <a:r>
              <a:rPr lang="en-US" sz="24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not </a:t>
            </a:r>
            <a:r>
              <a:rPr lang="en-US" sz="2400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isA</a:t>
            </a:r>
            <a:r>
              <a:rPr lang="en-US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connected classes. </a:t>
            </a:r>
            <a:endParaRPr sz="2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400" u="sng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Can interfaces be implemented by </a:t>
            </a:r>
            <a:r>
              <a:rPr lang="en-US" sz="2400" u="sng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isA</a:t>
            </a:r>
            <a:r>
              <a:rPr lang="en-US" sz="2400" u="sng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connected classes?</a:t>
            </a:r>
            <a:endParaRPr sz="2400" u="sng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</a:pPr>
            <a:endParaRPr sz="2400" dirty="0">
              <a:solidFill>
                <a:schemeClr val="dk1"/>
              </a:solidFill>
            </a:endParaRPr>
          </a:p>
        </p:txBody>
      </p:sp>
      <p:sp>
        <p:nvSpPr>
          <p:cNvPr id="227" name="Google Shape;227;p26"/>
          <p:cNvSpPr txBox="1">
            <a:spLocks noGrp="1"/>
          </p:cNvSpPr>
          <p:nvPr>
            <p:ph type="title"/>
          </p:nvPr>
        </p:nvSpPr>
        <p:spPr>
          <a:xfrm>
            <a:off x="172286" y="108873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Interfaces</a:t>
            </a:r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7"/>
          <p:cNvSpPr txBox="1">
            <a:spLocks noGrp="1"/>
          </p:cNvSpPr>
          <p:nvPr>
            <p:ph type="body" idx="1"/>
          </p:nvPr>
        </p:nvSpPr>
        <p:spPr>
          <a:xfrm>
            <a:off x="615300" y="1659250"/>
            <a:ext cx="10961400" cy="2238600"/>
          </a:xfrm>
          <a:prstGeom prst="rect">
            <a:avLst/>
          </a:prstGeom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interface</a:t>
            </a:r>
            <a:r>
              <a:rPr lang="en-US"/>
              <a:t> iInfo {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/>
              <a:t>	public function get_data( </a:t>
            </a:r>
            <a:r>
              <a:rPr lang="en-US">
                <a:solidFill>
                  <a:schemeClr val="lt1"/>
                </a:solidFill>
              </a:rPr>
              <a:t>$param</a:t>
            </a:r>
            <a:r>
              <a:rPr lang="en-US"/>
              <a:t> );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/>
              <a:t>	public function display_data();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/>
              <a:t>} </a:t>
            </a:r>
            <a:endParaRPr/>
          </a:p>
        </p:txBody>
      </p:sp>
      <p:sp>
        <p:nvSpPr>
          <p:cNvPr id="233" name="Google Shape;233;p27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  <p:sp>
        <p:nvSpPr>
          <p:cNvPr id="234" name="Google Shape;234;p27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interfaces</a:t>
            </a:r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8"/>
          <p:cNvSpPr txBox="1">
            <a:spLocks noGrp="1"/>
          </p:cNvSpPr>
          <p:nvPr>
            <p:ph type="body" idx="1"/>
          </p:nvPr>
        </p:nvSpPr>
        <p:spPr>
          <a:xfrm>
            <a:off x="615300" y="1659250"/>
            <a:ext cx="10961400" cy="4450800"/>
          </a:xfrm>
          <a:prstGeom prst="rect">
            <a:avLst/>
          </a:prstGeom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998">
                <a:solidFill>
                  <a:srgbClr val="274E13"/>
                </a:solidFill>
              </a:rPr>
              <a:t>class User</a:t>
            </a:r>
            <a:r>
              <a:rPr lang="en-US" sz="1998">
                <a:solidFill>
                  <a:schemeClr val="dk1"/>
                </a:solidFill>
              </a:rPr>
              <a:t> </a:t>
            </a:r>
            <a:r>
              <a:rPr lang="en-US" sz="1998">
                <a:solidFill>
                  <a:schemeClr val="lt1"/>
                </a:solidFill>
              </a:rPr>
              <a:t>implements</a:t>
            </a:r>
            <a:r>
              <a:rPr lang="en-US" sz="1998"/>
              <a:t> iInfo {</a:t>
            </a:r>
            <a:endParaRPr sz="1998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998"/>
              <a:t>	public function get_data( </a:t>
            </a:r>
            <a:r>
              <a:rPr lang="en-US" sz="1998">
                <a:solidFill>
                  <a:schemeClr val="lt1"/>
                </a:solidFill>
              </a:rPr>
              <a:t>$param</a:t>
            </a:r>
            <a:r>
              <a:rPr lang="en-US" sz="1998"/>
              <a:t> ){</a:t>
            </a:r>
            <a:endParaRPr sz="1998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998"/>
              <a:t>		//gets user from db</a:t>
            </a:r>
            <a:endParaRPr sz="1998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998"/>
              <a:t>		//returns user data from db</a:t>
            </a:r>
            <a:endParaRPr sz="1998"/>
          </a:p>
          <a:p>
            <a:pPr marL="0" lvl="0" indent="45720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998"/>
              <a:t>}</a:t>
            </a:r>
            <a:endParaRPr sz="1998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998"/>
              <a:t>	public function display_data(){</a:t>
            </a:r>
            <a:endParaRPr sz="1998"/>
          </a:p>
          <a:p>
            <a:pPr marL="0" lvl="0" indent="45720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998"/>
              <a:t>	$data = $this-&gt;get_data( </a:t>
            </a:r>
            <a:r>
              <a:rPr lang="en-US" sz="1998">
                <a:solidFill>
                  <a:schemeClr val="lt1"/>
                </a:solidFill>
              </a:rPr>
              <a:t>$this-&gt;username</a:t>
            </a:r>
            <a:r>
              <a:rPr lang="en-US" sz="1998"/>
              <a:t> );</a:t>
            </a:r>
            <a:endParaRPr sz="1998"/>
          </a:p>
          <a:p>
            <a:pPr marL="0" lvl="0" indent="45720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998"/>
              <a:t>	//display retrieved data from the db</a:t>
            </a:r>
            <a:endParaRPr sz="1998"/>
          </a:p>
          <a:p>
            <a:pPr marL="0" lvl="0" indent="45720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998"/>
              <a:t>}</a:t>
            </a:r>
            <a:endParaRPr sz="1998"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998"/>
              <a:t>} </a:t>
            </a:r>
            <a:endParaRPr sz="1998"/>
          </a:p>
        </p:txBody>
      </p:sp>
      <p:sp>
        <p:nvSpPr>
          <p:cNvPr id="240" name="Google Shape;240;p28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  <p:sp>
        <p:nvSpPr>
          <p:cNvPr id="241" name="Google Shape;241;p28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interfaces</a:t>
            </a:r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9"/>
          <p:cNvSpPr txBox="1">
            <a:spLocks noGrp="1"/>
          </p:cNvSpPr>
          <p:nvPr>
            <p:ph type="body" idx="1"/>
          </p:nvPr>
        </p:nvSpPr>
        <p:spPr>
          <a:xfrm>
            <a:off x="615300" y="1659250"/>
            <a:ext cx="10961400" cy="4819500"/>
          </a:xfrm>
          <a:prstGeom prst="rect">
            <a:avLst/>
          </a:prstGeom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398">
                <a:solidFill>
                  <a:srgbClr val="274E13"/>
                </a:solidFill>
              </a:rPr>
              <a:t>class Page</a:t>
            </a:r>
            <a:r>
              <a:rPr lang="en-US" sz="1398">
                <a:solidFill>
                  <a:schemeClr val="dk1"/>
                </a:solidFill>
              </a:rPr>
              <a:t> </a:t>
            </a:r>
            <a:r>
              <a:rPr lang="en-US" sz="1398">
                <a:solidFill>
                  <a:schemeClr val="lt1"/>
                </a:solidFill>
              </a:rPr>
              <a:t>implements</a:t>
            </a:r>
            <a:r>
              <a:rPr lang="en-US" sz="1398"/>
              <a:t> iInfo {</a:t>
            </a:r>
            <a:endParaRPr sz="1398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398"/>
              <a:t>	public $content;</a:t>
            </a:r>
            <a:endParaRPr sz="1398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398"/>
              <a:t>	...</a:t>
            </a:r>
            <a:endParaRPr sz="1398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398"/>
              <a:t>	public function __construct( $page_id ){</a:t>
            </a:r>
            <a:endParaRPr sz="1398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398"/>
              <a:t>		$this-&gt;content = $this-&gt;get_data( $page_id );</a:t>
            </a:r>
            <a:endParaRPr sz="1398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398"/>
              <a:t>		…</a:t>
            </a:r>
            <a:endParaRPr sz="1398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398"/>
              <a:t>	}</a:t>
            </a:r>
            <a:endParaRPr sz="1398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398"/>
              <a:t>	public function get_data( </a:t>
            </a:r>
            <a:r>
              <a:rPr lang="en-US" sz="1398">
                <a:solidFill>
                  <a:schemeClr val="lt1"/>
                </a:solidFill>
              </a:rPr>
              <a:t>$param</a:t>
            </a:r>
            <a:r>
              <a:rPr lang="en-US" sz="1398"/>
              <a:t> ){</a:t>
            </a:r>
            <a:endParaRPr sz="1398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398"/>
              <a:t>		//gets page data from db</a:t>
            </a:r>
            <a:endParaRPr sz="1398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398"/>
              <a:t>		//returns data	</a:t>
            </a:r>
            <a:endParaRPr sz="1398"/>
          </a:p>
          <a:p>
            <a:pPr marL="0" lvl="0" indent="45720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398"/>
              <a:t>}</a:t>
            </a:r>
            <a:endParaRPr sz="1398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398"/>
              <a:t>	public function display_data(){</a:t>
            </a:r>
            <a:endParaRPr sz="1398"/>
          </a:p>
          <a:p>
            <a:pPr marL="457200" lvl="0" indent="45720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398"/>
              <a:t>//display $this-&gt;content</a:t>
            </a:r>
            <a:endParaRPr sz="1398"/>
          </a:p>
          <a:p>
            <a:pPr marL="457200" lvl="0" indent="45720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398"/>
              <a:t>//display ....</a:t>
            </a:r>
            <a:endParaRPr sz="1398"/>
          </a:p>
          <a:p>
            <a:pPr marL="0" lvl="0" indent="45720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398"/>
              <a:t>}</a:t>
            </a:r>
            <a:endParaRPr sz="1398"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398"/>
              <a:t>} </a:t>
            </a:r>
            <a:endParaRPr sz="1398"/>
          </a:p>
        </p:txBody>
      </p:sp>
      <p:sp>
        <p:nvSpPr>
          <p:cNvPr id="247" name="Google Shape;247;p29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  <p:sp>
        <p:nvSpPr>
          <p:cNvPr id="248" name="Google Shape;248;p29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interfaces</a:t>
            </a:r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0"/>
          <p:cNvSpPr txBox="1">
            <a:spLocks noGrp="1"/>
          </p:cNvSpPr>
          <p:nvPr>
            <p:ph type="body" idx="1"/>
          </p:nvPr>
        </p:nvSpPr>
        <p:spPr>
          <a:xfrm>
            <a:off x="615300" y="2159575"/>
            <a:ext cx="10961400" cy="4161000"/>
          </a:xfrm>
          <a:prstGeom prst="rect">
            <a:avLst/>
          </a:prstGeom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798">
                <a:solidFill>
                  <a:srgbClr val="274E13"/>
                </a:solidFill>
              </a:rPr>
              <a:t>class User</a:t>
            </a:r>
            <a:r>
              <a:rPr lang="en-US" sz="1798">
                <a:solidFill>
                  <a:schemeClr val="dk1"/>
                </a:solidFill>
              </a:rPr>
              <a:t> </a:t>
            </a:r>
            <a:r>
              <a:rPr lang="en-US" sz="1798">
                <a:solidFill>
                  <a:schemeClr val="lt1"/>
                </a:solidFill>
              </a:rPr>
              <a:t>implements</a:t>
            </a:r>
            <a:r>
              <a:rPr lang="en-US" sz="1798"/>
              <a:t> iInfo, iAnotherInterface {</a:t>
            </a:r>
            <a:endParaRPr sz="1798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798"/>
              <a:t>	public function get_data( </a:t>
            </a:r>
            <a:r>
              <a:rPr lang="en-US" sz="1798">
                <a:solidFill>
                  <a:schemeClr val="lt1"/>
                </a:solidFill>
              </a:rPr>
              <a:t>$param</a:t>
            </a:r>
            <a:r>
              <a:rPr lang="en-US" sz="1798"/>
              <a:t> ){</a:t>
            </a:r>
            <a:endParaRPr sz="1798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798"/>
              <a:t>		//gets user from db</a:t>
            </a:r>
            <a:endParaRPr sz="1798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798"/>
              <a:t>		//returns user data from db</a:t>
            </a:r>
            <a:endParaRPr sz="1798"/>
          </a:p>
          <a:p>
            <a:pPr marL="0" lvl="0" indent="45720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798"/>
              <a:t>}</a:t>
            </a:r>
            <a:endParaRPr sz="1798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798"/>
              <a:t>	public function display_data(){</a:t>
            </a:r>
            <a:endParaRPr sz="1798"/>
          </a:p>
          <a:p>
            <a:pPr marL="0" lvl="0" indent="45720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798"/>
              <a:t>	$data = $this-&gt;get_data( </a:t>
            </a:r>
            <a:r>
              <a:rPr lang="en-US" sz="1798">
                <a:solidFill>
                  <a:schemeClr val="lt1"/>
                </a:solidFill>
              </a:rPr>
              <a:t>$this-&gt;username</a:t>
            </a:r>
            <a:r>
              <a:rPr lang="en-US" sz="1798"/>
              <a:t> );</a:t>
            </a:r>
            <a:endParaRPr sz="1798"/>
          </a:p>
          <a:p>
            <a:pPr marL="0" lvl="0" indent="45720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798"/>
              <a:t>	//display retrieved data from the db</a:t>
            </a:r>
            <a:endParaRPr sz="1798"/>
          </a:p>
          <a:p>
            <a:pPr marL="0" lvl="0" indent="45720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798"/>
              <a:t>}</a:t>
            </a:r>
            <a:endParaRPr sz="1798"/>
          </a:p>
          <a:p>
            <a:pPr marL="0" lvl="0" indent="45720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798"/>
              <a:t>...</a:t>
            </a:r>
            <a:endParaRPr sz="1798"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798"/>
              <a:t>}</a:t>
            </a:r>
            <a:r>
              <a:rPr lang="en-US" sz="1998"/>
              <a:t> </a:t>
            </a:r>
            <a:endParaRPr sz="1998"/>
          </a:p>
        </p:txBody>
      </p:sp>
      <p:sp>
        <p:nvSpPr>
          <p:cNvPr id="254" name="Google Shape;254;p30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  <p:sp>
        <p:nvSpPr>
          <p:cNvPr id="255" name="Google Shape;255;p30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interfaces</a:t>
            </a:r>
            <a:endParaRPr/>
          </a:p>
        </p:txBody>
      </p:sp>
      <p:sp>
        <p:nvSpPr>
          <p:cNvPr id="256" name="Google Shape;256;p30"/>
          <p:cNvSpPr txBox="1"/>
          <p:nvPr/>
        </p:nvSpPr>
        <p:spPr>
          <a:xfrm>
            <a:off x="547800" y="1632850"/>
            <a:ext cx="5372700" cy="70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Google Shape;257;p30"/>
          <p:cNvSpPr txBox="1">
            <a:spLocks noGrp="1"/>
          </p:cNvSpPr>
          <p:nvPr>
            <p:ph type="body" idx="4294967295"/>
          </p:nvPr>
        </p:nvSpPr>
        <p:spPr>
          <a:xfrm>
            <a:off x="152400" y="1186306"/>
            <a:ext cx="9504000" cy="103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One class can implement </a:t>
            </a:r>
            <a:r>
              <a:rPr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more than one 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interface.</a:t>
            </a:r>
            <a:endParaRPr sz="2400">
              <a:solidFill>
                <a:schemeClr val="dk1"/>
              </a:solidFill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1"/>
          <p:cNvSpPr txBox="1">
            <a:spLocks noGrp="1"/>
          </p:cNvSpPr>
          <p:nvPr>
            <p:ph type="body" idx="1"/>
          </p:nvPr>
        </p:nvSpPr>
        <p:spPr>
          <a:xfrm>
            <a:off x="2304400" y="1495576"/>
            <a:ext cx="7583100" cy="4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514350" marR="0" lvl="0" indent="-51435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398"/>
              <a:buFont typeface="Noto Sans Symbols"/>
              <a:buChar char="▪"/>
            </a:pPr>
            <a:r>
              <a:rPr lang="en-US" sz="3398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/>
          </a:p>
          <a:p>
            <a:pPr marL="514350" marR="0" lvl="0" indent="-51435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3398"/>
              <a:buFont typeface="Noto Sans Symbols"/>
              <a:buChar char="▪"/>
            </a:pPr>
            <a:r>
              <a:rPr lang="en-US" sz="3398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sz="3398" b="0" i="0" u="none" strike="noStrike" cap="none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14350" marR="0" lvl="0" indent="-51435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3398"/>
              <a:buFont typeface="Noto Sans Symbols"/>
              <a:buChar char="▪"/>
            </a:pPr>
            <a:r>
              <a:rPr lang="en-US" sz="3398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sz="3398" b="0" i="0" u="none" strike="noStrike" cap="none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14350" marR="0" lvl="0" indent="-298577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3398"/>
              <a:buFont typeface="Noto Sans Symbols"/>
              <a:buNone/>
            </a:pPr>
            <a:endParaRPr sz="3398" b="0" i="0" u="none" strike="noStrike" cap="none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5" name="Google Shape;265;p31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Summary</a:t>
            </a:r>
            <a:endParaRPr/>
          </a:p>
        </p:txBody>
      </p:sp>
      <p:sp>
        <p:nvSpPr>
          <p:cNvPr id="266" name="Google Shape;266;p31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  <p:grpSp>
        <p:nvGrpSpPr>
          <p:cNvPr id="267" name="Google Shape;267;p31"/>
          <p:cNvGrpSpPr/>
          <p:nvPr/>
        </p:nvGrpSpPr>
        <p:grpSpPr>
          <a:xfrm>
            <a:off x="1778297" y="1231637"/>
            <a:ext cx="8635425" cy="5301667"/>
            <a:chOff x="472011" y="1508786"/>
            <a:chExt cx="3799800" cy="4865700"/>
          </a:xfrm>
        </p:grpSpPr>
        <p:sp>
          <p:nvSpPr>
            <p:cNvPr id="268" name="Google Shape;268;p31"/>
            <p:cNvSpPr/>
            <p:nvPr/>
          </p:nvSpPr>
          <p:spPr>
            <a:xfrm>
              <a:off x="472011" y="1508786"/>
              <a:ext cx="3799800" cy="4865700"/>
            </a:xfrm>
            <a:prstGeom prst="roundRect">
              <a:avLst>
                <a:gd name="adj" fmla="val 3968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" name="Google Shape;269;p31"/>
            <p:cNvSpPr/>
            <p:nvPr/>
          </p:nvSpPr>
          <p:spPr>
            <a:xfrm>
              <a:off x="540767" y="1781251"/>
              <a:ext cx="85800" cy="4320600"/>
            </a:xfrm>
            <a:prstGeom prst="roundRect">
              <a:avLst>
                <a:gd name="adj" fmla="val 50000"/>
              </a:avLst>
            </a:prstGeom>
            <a:solidFill>
              <a:schemeClr val="lt2">
                <a:alpha val="4078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" name="Google Shape;270;p31"/>
            <p:cNvSpPr/>
            <p:nvPr/>
          </p:nvSpPr>
          <p:spPr>
            <a:xfrm rot="5400000">
              <a:off x="3762508" y="1912436"/>
              <a:ext cx="669900" cy="238500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lt2">
                <a:alpha val="2275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71" name="Google Shape;271;p31"/>
          <p:cNvSpPr txBox="1"/>
          <p:nvPr/>
        </p:nvSpPr>
        <p:spPr>
          <a:xfrm>
            <a:off x="2469675" y="1574300"/>
            <a:ext cx="7084200" cy="451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FFFFFF"/>
              </a:buClr>
              <a:buSzPts val="1600"/>
              <a:buChar char="➔"/>
            </a:pPr>
            <a:r>
              <a:rPr lang="en-US" sz="2100">
                <a:solidFill>
                  <a:srgbClr val="FFFFFF"/>
                </a:solidFill>
              </a:rPr>
              <a:t>The class that implements an interface must implement all the methods from the interface definition.</a:t>
            </a:r>
            <a:endParaRPr sz="2100">
              <a:solidFill>
                <a:srgbClr val="FFFFFF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➔"/>
            </a:pPr>
            <a:r>
              <a:rPr lang="en-US" sz="2100" dirty="0">
                <a:solidFill>
                  <a:srgbClr val="FFFFFF"/>
                </a:solidFill>
              </a:rPr>
              <a:t>If the method is declared in the interface that it will use </a:t>
            </a:r>
            <a:r>
              <a:rPr lang="en-US" sz="2100" dirty="0" err="1">
                <a:solidFill>
                  <a:srgbClr val="FFFFFF"/>
                </a:solidFill>
              </a:rPr>
              <a:t>param</a:t>
            </a:r>
            <a:r>
              <a:rPr lang="en-US" sz="2100" dirty="0">
                <a:solidFill>
                  <a:srgbClr val="FFFFFF"/>
                </a:solidFill>
              </a:rPr>
              <a:t>(s), the methods implemented in the class must be implemented with the same number of parameters.</a:t>
            </a:r>
            <a:endParaRPr sz="2100" dirty="0">
              <a:solidFill>
                <a:srgbClr val="FFFFFF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➔"/>
            </a:pPr>
            <a:r>
              <a:rPr lang="en-US" sz="2100" dirty="0">
                <a:solidFill>
                  <a:srgbClr val="FFFFFF"/>
                </a:solidFill>
              </a:rPr>
              <a:t>In an interface method access specifiers are only public.</a:t>
            </a:r>
            <a:endParaRPr sz="2100" dirty="0">
              <a:solidFill>
                <a:srgbClr val="FFFFFF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➔"/>
            </a:pPr>
            <a:r>
              <a:rPr lang="en-US" sz="2100" dirty="0">
                <a:solidFill>
                  <a:srgbClr val="FFFFFF"/>
                </a:solidFill>
              </a:rPr>
              <a:t>An interface can be extended by another interface using the </a:t>
            </a:r>
            <a:r>
              <a:rPr lang="en-US" sz="2100" b="1" dirty="0">
                <a:solidFill>
                  <a:srgbClr val="FFFFFF"/>
                </a:solidFill>
              </a:rPr>
              <a:t>extends keyword</a:t>
            </a:r>
            <a:r>
              <a:rPr lang="en-US" sz="2100" dirty="0">
                <a:solidFill>
                  <a:srgbClr val="FFFFFF"/>
                </a:solidFill>
              </a:rPr>
              <a:t>.</a:t>
            </a:r>
            <a:endParaRPr sz="2100" b="1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3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6"/>
          <p:cNvSpPr txBox="1">
            <a:spLocks noGrp="1"/>
          </p:cNvSpPr>
          <p:nvPr>
            <p:ph type="body" idx="1"/>
          </p:nvPr>
        </p:nvSpPr>
        <p:spPr>
          <a:xfrm>
            <a:off x="190402" y="1196125"/>
            <a:ext cx="11818200" cy="52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457200" lvl="0" indent="-3492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AutoNum type="arabicPeriod"/>
            </a:pPr>
            <a:r>
              <a:rPr lang="en-US" sz="1900">
                <a:solidFill>
                  <a:schemeClr val="dk1"/>
                </a:solidFill>
              </a:rPr>
              <a:t>isA/hasA relations </a:t>
            </a:r>
            <a:endParaRPr sz="1900">
              <a:solidFill>
                <a:schemeClr val="dk1"/>
              </a:solidFill>
            </a:endParaRPr>
          </a:p>
          <a:p>
            <a:pPr marL="457200" lvl="0" indent="-3492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AutoNum type="arabicPeriod"/>
            </a:pPr>
            <a:r>
              <a:rPr lang="en-US" sz="1900">
                <a:solidFill>
                  <a:schemeClr val="dk1"/>
                </a:solidFill>
              </a:rPr>
              <a:t>Abstract classes and methods</a:t>
            </a:r>
            <a:endParaRPr sz="1900">
              <a:solidFill>
                <a:schemeClr val="dk1"/>
              </a:solidFill>
            </a:endParaRPr>
          </a:p>
          <a:p>
            <a:pPr marL="457200" lvl="0" indent="-3492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AutoNum type="arabicPeriod"/>
            </a:pPr>
            <a:r>
              <a:rPr lang="en-US" sz="1900">
                <a:solidFill>
                  <a:schemeClr val="dk1"/>
                </a:solidFill>
              </a:rPr>
              <a:t>Interfaces</a:t>
            </a:r>
            <a:endParaRPr sz="1900">
              <a:solidFill>
                <a:schemeClr val="dk1"/>
              </a:solidFill>
            </a:endParaRPr>
          </a:p>
        </p:txBody>
      </p:sp>
      <p:sp>
        <p:nvSpPr>
          <p:cNvPr id="157" name="Google Shape;157;p16"/>
          <p:cNvSpPr txBox="1">
            <a:spLocks noGrp="1"/>
          </p:cNvSpPr>
          <p:nvPr>
            <p:ph type="title"/>
          </p:nvPr>
        </p:nvSpPr>
        <p:spPr>
          <a:xfrm>
            <a:off x="230055" y="908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Table of Contents</a:t>
            </a:r>
            <a:endParaRPr/>
          </a:p>
        </p:txBody>
      </p:sp>
      <p:sp>
        <p:nvSpPr>
          <p:cNvPr id="158" name="Google Shape;158;p16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4"/>
          <p:cNvSpPr txBox="1">
            <a:spLocks noGrp="1"/>
          </p:cNvSpPr>
          <p:nvPr>
            <p:ph type="body" idx="1"/>
          </p:nvPr>
        </p:nvSpPr>
        <p:spPr>
          <a:xfrm>
            <a:off x="80375" y="1196125"/>
            <a:ext cx="12055200" cy="52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456915" lvl="0" indent="-45691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▪"/>
            </a:pPr>
            <a:r>
              <a:rPr lang="en-US" sz="3200"/>
              <a:t>Vratsa Software – High-Quality Education, Profession and Jobs</a:t>
            </a:r>
            <a:endParaRPr/>
          </a:p>
          <a:p>
            <a:pPr marL="989981" lvl="1" indent="-380762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900"/>
              <a:buChar char="▪"/>
            </a:pPr>
            <a:r>
              <a:rPr lang="en-US" sz="2900" u="sng">
                <a:solidFill>
                  <a:schemeClr val="hlink"/>
                </a:solidFill>
                <a:hlinkClick r:id="rId3"/>
              </a:rPr>
              <a:t>www.vratsasoftware.com</a:t>
            </a:r>
            <a:r>
              <a:rPr lang="en-US" sz="2900"/>
              <a:t>  </a:t>
            </a:r>
            <a:endParaRPr/>
          </a:p>
          <a:p>
            <a:pPr marL="456915" lvl="0" indent="-456915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200"/>
              <a:buChar char="▪"/>
            </a:pPr>
            <a:r>
              <a:rPr lang="en-US" sz="3200"/>
              <a:t>The Nest Coworking</a:t>
            </a:r>
            <a:endParaRPr sz="3200"/>
          </a:p>
          <a:p>
            <a:pPr marL="989981" lvl="1" indent="-380762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000"/>
              <a:buChar char="▪"/>
            </a:pPr>
            <a:r>
              <a:rPr lang="en-US" sz="3000" u="sng">
                <a:solidFill>
                  <a:schemeClr val="hlink"/>
                </a:solidFill>
                <a:hlinkClick r:id="rId4"/>
              </a:rPr>
              <a:t>www.nest.bg</a:t>
            </a:r>
            <a:r>
              <a:rPr lang="en-US" sz="3000"/>
              <a:t> </a:t>
            </a:r>
            <a:endParaRPr sz="3000"/>
          </a:p>
          <a:p>
            <a:pPr marL="456915" lvl="0" indent="-456915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200"/>
              <a:buChar char="▪"/>
            </a:pPr>
            <a:r>
              <a:rPr lang="en-US" sz="3200"/>
              <a:t>Vratsa Software @ Facebook</a:t>
            </a:r>
            <a:endParaRPr/>
          </a:p>
          <a:p>
            <a:pPr marL="990575" lvl="1" indent="-38099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234465"/>
              </a:buClr>
              <a:buSzPts val="2900"/>
              <a:buChar char="▪"/>
            </a:pPr>
            <a:r>
              <a:rPr lang="en-US" sz="2900" u="sng">
                <a:solidFill>
                  <a:schemeClr val="hlink"/>
                </a:solidFill>
                <a:hlinkClick r:id="rId5"/>
              </a:rPr>
              <a:t>www.</a:t>
            </a:r>
            <a:r>
              <a:rPr lang="en-US" sz="2900" u="sng">
                <a:solidFill>
                  <a:schemeClr val="hlink"/>
                </a:solidFill>
                <a:hlinkClick r:id="rId5"/>
              </a:rPr>
              <a:t>fb.com/</a:t>
            </a:r>
            <a:r>
              <a:rPr lang="en-US" sz="2900" u="sng">
                <a:solidFill>
                  <a:schemeClr val="hlink"/>
                </a:solidFill>
                <a:hlinkClick r:id="rId5"/>
              </a:rPr>
              <a:t>VratsaSoftware</a:t>
            </a:r>
            <a:r>
              <a:rPr lang="en-US" sz="2900">
                <a:solidFill>
                  <a:srgbClr val="234465"/>
                </a:solidFill>
              </a:rPr>
              <a:t>  </a:t>
            </a:r>
            <a:endParaRPr sz="2900">
              <a:solidFill>
                <a:srgbClr val="234465"/>
              </a:solidFill>
            </a:endParaRPr>
          </a:p>
          <a:p>
            <a:pPr marL="456915" lvl="0" indent="-456915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200"/>
              <a:buChar char="▪"/>
            </a:pPr>
            <a:r>
              <a:rPr lang="en-US" sz="3200"/>
              <a:t>Slack Channel</a:t>
            </a:r>
            <a:endParaRPr sz="3200"/>
          </a:p>
          <a:p>
            <a:pPr marL="989981" lvl="1" indent="-469662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3200"/>
              <a:buChar char="▪"/>
            </a:pPr>
            <a:r>
              <a:rPr lang="en-US" sz="3200" u="sng">
                <a:solidFill>
                  <a:schemeClr val="hlink"/>
                </a:solidFill>
                <a:hlinkClick r:id="rId6"/>
              </a:rPr>
              <a:t>www.vso.slack.com</a:t>
            </a:r>
            <a:r>
              <a:rPr lang="en-US" sz="3200"/>
              <a:t> </a:t>
            </a:r>
            <a:endParaRPr sz="3200"/>
          </a:p>
          <a:p>
            <a:pPr marL="456915" lvl="0" indent="-241141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398"/>
              <a:buNone/>
            </a:pPr>
            <a:endParaRPr/>
          </a:p>
        </p:txBody>
      </p:sp>
      <p:sp>
        <p:nvSpPr>
          <p:cNvPr id="291" name="Google Shape;291;p34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Trainings @ Vratsa Software</a:t>
            </a:r>
            <a:endParaRPr/>
          </a:p>
        </p:txBody>
      </p:sp>
      <p:pic>
        <p:nvPicPr>
          <p:cNvPr id="292" name="Google Shape;292;p34">
            <a:hlinkClick r:id="rId7"/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9860073" y="3265920"/>
            <a:ext cx="1467096" cy="3659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34">
            <a:hlinkClick r:id="rId9"/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0258777" y="3608627"/>
            <a:ext cx="1118740" cy="1118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34">
            <a:hlinkClick r:id="rId11"/>
          </p:cNvPr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10335284" y="5017461"/>
            <a:ext cx="1042233" cy="10422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7"/>
          <p:cNvSpPr txBox="1">
            <a:spLocks noGrp="1"/>
          </p:cNvSpPr>
          <p:nvPr>
            <p:ph type="title" idx="4294967295"/>
          </p:nvPr>
        </p:nvSpPr>
        <p:spPr>
          <a:xfrm>
            <a:off x="4371850" y="1927825"/>
            <a:ext cx="3497400" cy="170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</a:pPr>
            <a:r>
              <a:rPr lang="en-US" sz="3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Abstract classes and methods</a:t>
            </a:r>
            <a:endParaRPr sz="3900" b="1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8"/>
          <p:cNvSpPr txBox="1">
            <a:spLocks noGrp="1"/>
          </p:cNvSpPr>
          <p:nvPr>
            <p:ph type="body" idx="1"/>
          </p:nvPr>
        </p:nvSpPr>
        <p:spPr>
          <a:xfrm>
            <a:off x="152410" y="1186307"/>
            <a:ext cx="9504000" cy="54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</a:pPr>
            <a:r>
              <a:rPr lang="en-US" sz="1900">
                <a:solidFill>
                  <a:schemeClr val="dk1"/>
                </a:solidFill>
              </a:rPr>
              <a:t>We can separate the common logic - for a class and its ancestors - </a:t>
            </a:r>
            <a:endParaRPr sz="19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</a:pPr>
            <a:r>
              <a:rPr lang="en-US" sz="1900">
                <a:solidFill>
                  <a:schemeClr val="dk1"/>
                </a:solidFill>
              </a:rPr>
              <a:t>in a class that</a:t>
            </a:r>
            <a:r>
              <a:rPr lang="en-US" sz="1900" b="1" u="sng">
                <a:solidFill>
                  <a:schemeClr val="dk1"/>
                </a:solidFill>
              </a:rPr>
              <a:t> will not have instances.</a:t>
            </a:r>
            <a:endParaRPr sz="1900" b="1" u="sng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</a:pPr>
            <a:r>
              <a:rPr lang="en-US" sz="1900">
                <a:solidFill>
                  <a:schemeClr val="dk1"/>
                </a:solidFill>
              </a:rPr>
              <a:t>Such a class begins with </a:t>
            </a:r>
            <a:r>
              <a:rPr lang="en-US" sz="1900" b="1" u="sng">
                <a:solidFill>
                  <a:schemeClr val="dk1"/>
                </a:solidFill>
              </a:rPr>
              <a:t>abstract</a:t>
            </a:r>
            <a:r>
              <a:rPr lang="en-US" sz="1900">
                <a:solidFill>
                  <a:schemeClr val="dk1"/>
                </a:solidFill>
              </a:rPr>
              <a:t> keyword.</a:t>
            </a:r>
            <a:endParaRPr sz="19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</a:pPr>
            <a:r>
              <a:rPr lang="en-US" sz="1900">
                <a:solidFill>
                  <a:schemeClr val="dk1"/>
                </a:solidFill>
              </a:rPr>
              <a:t>				</a:t>
            </a:r>
            <a:r>
              <a:rPr lang="en-US" sz="1900">
                <a:solidFill>
                  <a:schemeClr val="lt1"/>
                </a:solidFill>
              </a:rPr>
              <a:t>abstract class ClassName …..</a:t>
            </a:r>
            <a:endParaRPr sz="1900">
              <a:solidFill>
                <a:schemeClr val="lt1"/>
              </a:solidFill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</a:pPr>
            <a:r>
              <a:rPr lang="en-US" sz="1900">
                <a:solidFill>
                  <a:schemeClr val="dk1"/>
                </a:solidFill>
              </a:rPr>
              <a:t>The abstract class can be merely descriptive - can declare the properties and methods /only method names/.</a:t>
            </a:r>
            <a:endParaRPr sz="19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</a:pPr>
            <a:r>
              <a:rPr lang="en-US" sz="1900">
                <a:solidFill>
                  <a:schemeClr val="dk1"/>
                </a:solidFill>
              </a:rPr>
              <a:t>The classes that extend the abstract class </a:t>
            </a:r>
            <a:r>
              <a:rPr lang="en-US" sz="1900" b="1">
                <a:solidFill>
                  <a:schemeClr val="dk1"/>
                </a:solidFill>
              </a:rPr>
              <a:t>will implement or extend</a:t>
            </a:r>
            <a:r>
              <a:rPr lang="en-US" sz="1900">
                <a:solidFill>
                  <a:schemeClr val="dk1"/>
                </a:solidFill>
              </a:rPr>
              <a:t> the abstract class methods.</a:t>
            </a:r>
            <a:endParaRPr sz="19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</a:pPr>
            <a:endParaRPr sz="1900" i="1">
              <a:solidFill>
                <a:srgbClr val="FF5722"/>
              </a:solidFill>
            </a:endParaRPr>
          </a:p>
        </p:txBody>
      </p:sp>
      <p:sp>
        <p:nvSpPr>
          <p:cNvPr id="169" name="Google Shape;169;p18"/>
          <p:cNvSpPr txBox="1">
            <a:spLocks noGrp="1"/>
          </p:cNvSpPr>
          <p:nvPr>
            <p:ph type="title"/>
          </p:nvPr>
        </p:nvSpPr>
        <p:spPr>
          <a:xfrm>
            <a:off x="172286" y="108873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</a:pPr>
            <a:r>
              <a:rPr lang="en-US" sz="4400">
                <a:latin typeface="Calibri"/>
                <a:ea typeface="Calibri"/>
                <a:cs typeface="Calibri"/>
                <a:sym typeface="Calibri"/>
              </a:rPr>
              <a:t>Abstract classes and methods</a:t>
            </a:r>
            <a:endParaRPr sz="4498"/>
          </a:p>
        </p:txBody>
      </p:sp>
    </p:spTree>
  </p:cSld>
  <p:clrMapOvr>
    <a:masterClrMapping/>
  </p:clrMapOvr>
  <p:transition spd="slow">
    <p:fade thruBlk="1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9"/>
          <p:cNvSpPr txBox="1">
            <a:spLocks noGrp="1"/>
          </p:cNvSpPr>
          <p:nvPr>
            <p:ph type="body" idx="1"/>
          </p:nvPr>
        </p:nvSpPr>
        <p:spPr>
          <a:xfrm>
            <a:off x="615300" y="1567100"/>
            <a:ext cx="10961400" cy="4911600"/>
          </a:xfrm>
          <a:prstGeom prst="rect">
            <a:avLst/>
          </a:prstGeom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/>
              <a:t>abstract class </a:t>
            </a:r>
            <a:r>
              <a:rPr lang="en-US" dirty="0" err="1"/>
              <a:t>AUser</a:t>
            </a:r>
            <a:r>
              <a:rPr lang="en-US" dirty="0"/>
              <a:t> {</a:t>
            </a:r>
            <a:endParaRPr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/>
              <a:t> </a:t>
            </a:r>
            <a:r>
              <a:rPr lang="en-US" dirty="0" smtClean="0"/>
              <a:t>  public </a:t>
            </a:r>
            <a:r>
              <a:rPr lang="en-US" dirty="0"/>
              <a:t>function </a:t>
            </a:r>
            <a:r>
              <a:rPr lang="en-US" dirty="0" err="1"/>
              <a:t>get_user</a:t>
            </a:r>
            <a:r>
              <a:rPr lang="en-US" dirty="0"/>
              <a:t>(){</a:t>
            </a:r>
            <a:endParaRPr dirty="0"/>
          </a:p>
          <a:p>
            <a:pPr marL="0" lvl="0" indent="45720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 smtClean="0"/>
              <a:t>	</a:t>
            </a:r>
            <a:r>
              <a:rPr lang="en-US" sz="1400" dirty="0" smtClean="0"/>
              <a:t>//</a:t>
            </a:r>
            <a:r>
              <a:rPr lang="en-US" sz="1400" dirty="0"/>
              <a:t>method logic here</a:t>
            </a:r>
            <a:endParaRPr sz="1400" dirty="0"/>
          </a:p>
          <a:p>
            <a:pPr marL="0" lvl="0" indent="45720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 smtClean="0"/>
              <a:t>} </a:t>
            </a:r>
            <a:endParaRPr dirty="0"/>
          </a:p>
          <a:p>
            <a:pPr marL="0" lvl="0" indent="45720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/>
              <a:t>public function </a:t>
            </a:r>
            <a:r>
              <a:rPr lang="en-US" dirty="0" err="1"/>
              <a:t>edit_user_data</a:t>
            </a:r>
            <a:r>
              <a:rPr lang="en-US" dirty="0"/>
              <a:t>(){</a:t>
            </a:r>
            <a:endParaRPr dirty="0"/>
          </a:p>
          <a:p>
            <a:pPr marL="0" lvl="0" indent="45720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/>
              <a:t>	</a:t>
            </a:r>
            <a:r>
              <a:rPr lang="en-US" sz="1400" dirty="0"/>
              <a:t>//method logic here</a:t>
            </a:r>
            <a:endParaRPr sz="1400" dirty="0"/>
          </a:p>
          <a:p>
            <a:pPr marL="0" lvl="0" indent="45720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/>
              <a:t>}</a:t>
            </a:r>
            <a:endParaRPr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dirty="0" smtClean="0"/>
              <a:t>public </a:t>
            </a:r>
            <a:r>
              <a:rPr lang="en-US" dirty="0"/>
              <a:t>function </a:t>
            </a:r>
            <a:r>
              <a:rPr lang="en-US" dirty="0" err="1"/>
              <a:t>redirect_user</a:t>
            </a:r>
            <a:r>
              <a:rPr lang="en-US" dirty="0" smtClean="0"/>
              <a:t>(){</a:t>
            </a:r>
            <a:endParaRPr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/>
              <a:t>	</a:t>
            </a:r>
            <a:r>
              <a:rPr lang="en-US" sz="1400" dirty="0">
                <a:solidFill>
                  <a:schemeClr val="lt1"/>
                </a:solidFill>
              </a:rPr>
              <a:t>//the method depends on user type so every class that will extend </a:t>
            </a:r>
            <a:r>
              <a:rPr lang="en-US" sz="1400" dirty="0" err="1">
                <a:solidFill>
                  <a:schemeClr val="lt1"/>
                </a:solidFill>
              </a:rPr>
              <a:t>AUser</a:t>
            </a:r>
            <a:r>
              <a:rPr lang="en-US" sz="1400" dirty="0">
                <a:solidFill>
                  <a:schemeClr val="lt1"/>
                </a:solidFill>
              </a:rPr>
              <a:t> has implementation for this method</a:t>
            </a:r>
            <a:r>
              <a:rPr lang="en-US" sz="1400" dirty="0" smtClean="0">
                <a:solidFill>
                  <a:schemeClr val="lt1"/>
                </a:solidFill>
              </a:rPr>
              <a:t>.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dirty="0" smtClean="0"/>
              <a:t>}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/>
              <a:t>}</a:t>
            </a:r>
            <a:endParaRPr dirty="0"/>
          </a:p>
        </p:txBody>
      </p:sp>
      <p:sp>
        <p:nvSpPr>
          <p:cNvPr id="175" name="Google Shape;175;p19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sp>
        <p:nvSpPr>
          <p:cNvPr id="176" name="Google Shape;176;p19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latin typeface="Calibri"/>
                <a:ea typeface="Calibri"/>
                <a:cs typeface="Calibri"/>
                <a:sym typeface="Calibri"/>
              </a:rPr>
              <a:t>Abstract classes and methods</a:t>
            </a:r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0"/>
          <p:cNvSpPr txBox="1">
            <a:spLocks noGrp="1"/>
          </p:cNvSpPr>
          <p:nvPr>
            <p:ph type="body" idx="1"/>
          </p:nvPr>
        </p:nvSpPr>
        <p:spPr>
          <a:xfrm>
            <a:off x="615300" y="1567100"/>
            <a:ext cx="10961400" cy="4911600"/>
          </a:xfrm>
          <a:prstGeom prst="rect">
            <a:avLst/>
          </a:prstGeom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198"/>
              <a:t>abstract class AUser {</a:t>
            </a:r>
            <a:endParaRPr sz="2198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198"/>
              <a:t>	protected function get_user(){</a:t>
            </a:r>
            <a:endParaRPr sz="2198"/>
          </a:p>
          <a:p>
            <a:pPr marL="0" lvl="0" indent="45720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198"/>
              <a:t>//method logic here</a:t>
            </a:r>
            <a:endParaRPr sz="2198"/>
          </a:p>
          <a:p>
            <a:pPr marL="0" lvl="0" indent="45720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198"/>
              <a:t>} </a:t>
            </a:r>
            <a:endParaRPr sz="2198"/>
          </a:p>
          <a:p>
            <a:pPr marL="0" lvl="0" indent="45720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198"/>
              <a:t>public function edit_user_data(){</a:t>
            </a:r>
            <a:endParaRPr sz="2198"/>
          </a:p>
          <a:p>
            <a:pPr marL="0" lvl="0" indent="45720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198"/>
              <a:t>	//method logic here</a:t>
            </a:r>
            <a:endParaRPr sz="2198"/>
          </a:p>
          <a:p>
            <a:pPr marL="0" lvl="0" indent="45720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198"/>
              <a:t>}</a:t>
            </a:r>
            <a:endParaRPr sz="2198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198"/>
              <a:t>	</a:t>
            </a:r>
            <a:r>
              <a:rPr lang="en-US" sz="2198">
                <a:solidFill>
                  <a:srgbClr val="F1C232"/>
                </a:solidFill>
              </a:rPr>
              <a:t>abstract</a:t>
            </a:r>
            <a:r>
              <a:rPr lang="en-US" sz="2198"/>
              <a:t> function redirect_user();</a:t>
            </a:r>
            <a:endParaRPr sz="2198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198"/>
              <a:t>	</a:t>
            </a:r>
            <a:r>
              <a:rPr lang="en-US" sz="1798">
                <a:solidFill>
                  <a:schemeClr val="lt1"/>
                </a:solidFill>
              </a:rPr>
              <a:t>//the method depends on user type so every class </a:t>
            </a:r>
            <a:endParaRPr sz="1798">
              <a:solidFill>
                <a:schemeClr val="lt1"/>
              </a:solidFill>
            </a:endParaRPr>
          </a:p>
          <a:p>
            <a:pPr marL="0" lvl="0" indent="45720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798">
                <a:solidFill>
                  <a:schemeClr val="lt1"/>
                </a:solidFill>
              </a:rPr>
              <a:t>that extends AUser </a:t>
            </a:r>
            <a:r>
              <a:rPr lang="en-US" sz="1798">
                <a:solidFill>
                  <a:schemeClr val="dk2"/>
                </a:solidFill>
              </a:rPr>
              <a:t>must have</a:t>
            </a:r>
            <a:r>
              <a:rPr lang="en-US" sz="1798">
                <a:solidFill>
                  <a:schemeClr val="lt1"/>
                </a:solidFill>
              </a:rPr>
              <a:t> implementation for this method.</a:t>
            </a:r>
            <a:endParaRPr sz="1798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198"/>
              <a:t>}</a:t>
            </a:r>
            <a:endParaRPr sz="2198"/>
          </a:p>
        </p:txBody>
      </p:sp>
      <p:sp>
        <p:nvSpPr>
          <p:cNvPr id="182" name="Google Shape;182;p20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sp>
        <p:nvSpPr>
          <p:cNvPr id="183" name="Google Shape;183;p20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latin typeface="Calibri"/>
                <a:ea typeface="Calibri"/>
                <a:cs typeface="Calibri"/>
                <a:sym typeface="Calibri"/>
              </a:rPr>
              <a:t>Abstract classes and methods</a:t>
            </a:r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1"/>
          <p:cNvSpPr txBox="1">
            <a:spLocks noGrp="1"/>
          </p:cNvSpPr>
          <p:nvPr>
            <p:ph type="body" idx="1"/>
          </p:nvPr>
        </p:nvSpPr>
        <p:spPr>
          <a:xfrm>
            <a:off x="615275" y="1830475"/>
            <a:ext cx="10961400" cy="4566600"/>
          </a:xfrm>
          <a:prstGeom prst="rect">
            <a:avLst/>
          </a:prstGeom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/>
              <a:t>class SuperAdmin extends AUser {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/>
              <a:t>	protected function redirect_user(){</a:t>
            </a:r>
            <a:endParaRPr/>
          </a:p>
          <a:p>
            <a:pPr marL="0" lvl="0" indent="45720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/>
              <a:t>	</a:t>
            </a:r>
            <a:r>
              <a:rPr lang="en-US" sz="1798">
                <a:solidFill>
                  <a:schemeClr val="lt1"/>
                </a:solidFill>
              </a:rPr>
              <a:t>//logic for the SuperAdmin user to be redirected to the super-admin dashboard</a:t>
            </a:r>
            <a:endParaRPr sz="1798">
              <a:solidFill>
                <a:schemeClr val="lt1"/>
              </a:solidFill>
            </a:endParaRPr>
          </a:p>
          <a:p>
            <a:pPr marL="0" lvl="0" indent="45720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/>
              <a:t>}</a:t>
            </a:r>
            <a:endParaRPr/>
          </a:p>
          <a:p>
            <a:pPr marL="0" lvl="0" indent="45720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/>
              <a:t>public function edit_user_data(){</a:t>
            </a:r>
            <a:endParaRPr/>
          </a:p>
          <a:p>
            <a:pPr marL="0" lvl="0" indent="45720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/>
              <a:t>	</a:t>
            </a:r>
            <a:r>
              <a:rPr lang="en-US" sz="1798">
                <a:solidFill>
                  <a:schemeClr val="lt1"/>
                </a:solidFill>
              </a:rPr>
              <a:t>//logic for the SuperAdmin user to edit user`s data is different - can be redefined or extended here</a:t>
            </a:r>
            <a:endParaRPr/>
          </a:p>
          <a:p>
            <a:pPr marL="0" lvl="0" indent="45720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/>
              <a:t>}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/>
              <a:t>}</a:t>
            </a:r>
            <a:endParaRPr/>
          </a:p>
        </p:txBody>
      </p:sp>
      <p:sp>
        <p:nvSpPr>
          <p:cNvPr id="189" name="Google Shape;189;p21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sp>
        <p:nvSpPr>
          <p:cNvPr id="190" name="Google Shape;190;p21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latin typeface="Calibri"/>
                <a:ea typeface="Calibri"/>
                <a:cs typeface="Calibri"/>
                <a:sym typeface="Calibri"/>
              </a:rPr>
              <a:t>Abstract classes and methods</a:t>
            </a:r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2"/>
          <p:cNvSpPr txBox="1">
            <a:spLocks noGrp="1"/>
          </p:cNvSpPr>
          <p:nvPr>
            <p:ph type="body" idx="1"/>
          </p:nvPr>
        </p:nvSpPr>
        <p:spPr>
          <a:xfrm>
            <a:off x="2304400" y="1495576"/>
            <a:ext cx="7583100" cy="4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514350" marR="0" lvl="0" indent="-51435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398"/>
              <a:buFont typeface="Noto Sans Symbols"/>
              <a:buChar char="▪"/>
            </a:pPr>
            <a:r>
              <a:rPr lang="en-US" sz="3398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/>
          </a:p>
          <a:p>
            <a:pPr marL="514350" marR="0" lvl="0" indent="-51435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3398"/>
              <a:buFont typeface="Noto Sans Symbols"/>
              <a:buChar char="▪"/>
            </a:pPr>
            <a:r>
              <a:rPr lang="en-US" sz="3398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sz="3398" b="0" i="0" u="none" strike="noStrike" cap="none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14350" marR="0" lvl="0" indent="-51435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3398"/>
              <a:buFont typeface="Noto Sans Symbols"/>
              <a:buChar char="▪"/>
            </a:pPr>
            <a:r>
              <a:rPr lang="en-US" sz="3398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sz="3398" b="0" i="0" u="none" strike="noStrike" cap="none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14350" marR="0" lvl="0" indent="-298577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3398"/>
              <a:buFont typeface="Noto Sans Symbols"/>
              <a:buNone/>
            </a:pPr>
            <a:endParaRPr sz="3398" b="0" i="0" u="none" strike="noStrike" cap="none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p22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Summary</a:t>
            </a:r>
            <a:endParaRPr/>
          </a:p>
        </p:txBody>
      </p:sp>
      <p:sp>
        <p:nvSpPr>
          <p:cNvPr id="199" name="Google Shape;199;p22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grpSp>
        <p:nvGrpSpPr>
          <p:cNvPr id="200" name="Google Shape;200;p22"/>
          <p:cNvGrpSpPr/>
          <p:nvPr/>
        </p:nvGrpSpPr>
        <p:grpSpPr>
          <a:xfrm>
            <a:off x="1778297" y="1231637"/>
            <a:ext cx="8635425" cy="5301667"/>
            <a:chOff x="472011" y="1508786"/>
            <a:chExt cx="3799800" cy="4865700"/>
          </a:xfrm>
        </p:grpSpPr>
        <p:sp>
          <p:nvSpPr>
            <p:cNvPr id="201" name="Google Shape;201;p22"/>
            <p:cNvSpPr/>
            <p:nvPr/>
          </p:nvSpPr>
          <p:spPr>
            <a:xfrm>
              <a:off x="472011" y="1508786"/>
              <a:ext cx="3799800" cy="4865700"/>
            </a:xfrm>
            <a:prstGeom prst="roundRect">
              <a:avLst>
                <a:gd name="adj" fmla="val 3968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02;p22"/>
            <p:cNvSpPr/>
            <p:nvPr/>
          </p:nvSpPr>
          <p:spPr>
            <a:xfrm>
              <a:off x="540767" y="1781251"/>
              <a:ext cx="85800" cy="4320600"/>
            </a:xfrm>
            <a:prstGeom prst="roundRect">
              <a:avLst>
                <a:gd name="adj" fmla="val 50000"/>
              </a:avLst>
            </a:prstGeom>
            <a:solidFill>
              <a:schemeClr val="lt2">
                <a:alpha val="4078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" name="Google Shape;203;p22"/>
            <p:cNvSpPr/>
            <p:nvPr/>
          </p:nvSpPr>
          <p:spPr>
            <a:xfrm rot="5400000">
              <a:off x="3762508" y="1912436"/>
              <a:ext cx="669900" cy="238500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lt2">
                <a:alpha val="2275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4" name="Google Shape;204;p22"/>
          <p:cNvSpPr txBox="1"/>
          <p:nvPr/>
        </p:nvSpPr>
        <p:spPr>
          <a:xfrm>
            <a:off x="2469675" y="1574300"/>
            <a:ext cx="7084200" cy="451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Calibri"/>
              <a:buChar char="➔"/>
            </a:pPr>
            <a:r>
              <a:rPr lang="en-US" sz="22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If a class </a:t>
            </a:r>
            <a:r>
              <a:rPr lang="en-US" sz="22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has an abstract method </a:t>
            </a:r>
            <a:r>
              <a:rPr lang="en-US" sz="22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it is an abstract class and its definition begins with </a:t>
            </a:r>
            <a:r>
              <a:rPr lang="en-US" sz="22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abstract.</a:t>
            </a:r>
            <a:endParaRPr sz="22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Calibri"/>
              <a:buChar char="➔"/>
            </a:pPr>
            <a:r>
              <a:rPr lang="en-US" sz="22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A class can be an </a:t>
            </a:r>
            <a:r>
              <a:rPr lang="en-US" sz="22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abstract class</a:t>
            </a:r>
            <a:r>
              <a:rPr lang="en-US" sz="22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 without having abstract methods.</a:t>
            </a:r>
            <a:endParaRPr sz="22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Calibri"/>
              <a:buChar char="➔"/>
            </a:pPr>
            <a:r>
              <a:rPr lang="en-US" sz="22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An abstract class is a class that by design will not have instances</a:t>
            </a:r>
            <a:endParaRPr sz="22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3"/>
          <p:cNvSpPr txBox="1">
            <a:spLocks noGrp="1"/>
          </p:cNvSpPr>
          <p:nvPr>
            <p:ph type="title" idx="4294967295"/>
          </p:nvPr>
        </p:nvSpPr>
        <p:spPr>
          <a:xfrm>
            <a:off x="4326150" y="2278925"/>
            <a:ext cx="3539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</a:pPr>
            <a:r>
              <a:rPr lang="en-US" sz="4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Interfaces</a:t>
            </a:r>
            <a:endParaRPr sz="4000" b="1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fade thruBlk="1"/>
  </p:transition>
</p:sld>
</file>

<file path=ppt/theme/theme1.xml><?xml version="1.0" encoding="utf-8"?>
<a:theme xmlns:a="http://schemas.openxmlformats.org/drawingml/2006/main" name="1_SoftUni3_1">
  <a:themeElements>
    <a:clrScheme name="Custom 2">
      <a:dk1>
        <a:srgbClr val="474A8A"/>
      </a:dk1>
      <a:lt1>
        <a:srgbClr val="C2C906"/>
      </a:lt1>
      <a:dk2>
        <a:srgbClr val="474A8A"/>
      </a:dk2>
      <a:lt2>
        <a:srgbClr val="FFFFFF"/>
      </a:lt2>
      <a:accent1>
        <a:srgbClr val="72F76D"/>
      </a:accent1>
      <a:accent2>
        <a:srgbClr val="00B050"/>
      </a:accent2>
      <a:accent3>
        <a:srgbClr val="44A9F8"/>
      </a:accent3>
      <a:accent4>
        <a:srgbClr val="308FA0"/>
      </a:accent4>
      <a:accent5>
        <a:srgbClr val="67748E"/>
      </a:accent5>
      <a:accent6>
        <a:srgbClr val="F4F5F7"/>
      </a:accent6>
      <a:hlink>
        <a:srgbClr val="5AF244"/>
      </a:hlink>
      <a:folHlink>
        <a:srgbClr val="F6C78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502</Words>
  <Application>Microsoft Office PowerPoint</Application>
  <PresentationFormat>По избор</PresentationFormat>
  <Paragraphs>166</Paragraphs>
  <Slides>20</Slides>
  <Notes>20</Notes>
  <HiddenSlides>0</HiddenSlides>
  <MMClips>0</MMClips>
  <ScaleCrop>false</ScaleCrop>
  <HeadingPairs>
    <vt:vector size="6" baseType="variant">
      <vt:variant>
        <vt:lpstr>Използвани шрифтове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Заглавия на слайдовете</vt:lpstr>
      </vt:variant>
      <vt:variant>
        <vt:i4>20</vt:i4>
      </vt:variant>
    </vt:vector>
  </HeadingPairs>
  <TitlesOfParts>
    <vt:vector size="26" baseType="lpstr">
      <vt:lpstr>Arial</vt:lpstr>
      <vt:lpstr>Calibri</vt:lpstr>
      <vt:lpstr>Noto Sans Symbols</vt:lpstr>
      <vt:lpstr>Consolas</vt:lpstr>
      <vt:lpstr>Roboto</vt:lpstr>
      <vt:lpstr>1_SoftUni3_1</vt:lpstr>
      <vt:lpstr>OOP  abstract methods and classes</vt:lpstr>
      <vt:lpstr>Table of Contents</vt:lpstr>
      <vt:lpstr>Abstract classes and methods</vt:lpstr>
      <vt:lpstr>Abstract classes and methods</vt:lpstr>
      <vt:lpstr>Abstract classes and methods</vt:lpstr>
      <vt:lpstr>Abstract classes and methods</vt:lpstr>
      <vt:lpstr>Abstract classes and methods</vt:lpstr>
      <vt:lpstr>Summary</vt:lpstr>
      <vt:lpstr>Interfaces</vt:lpstr>
      <vt:lpstr>Interfaces</vt:lpstr>
      <vt:lpstr>Interfaces</vt:lpstr>
      <vt:lpstr>Interfaces</vt:lpstr>
      <vt:lpstr>interfaces</vt:lpstr>
      <vt:lpstr>interfaces</vt:lpstr>
      <vt:lpstr>interfaces</vt:lpstr>
      <vt:lpstr>interfaces</vt:lpstr>
      <vt:lpstr>Summary</vt:lpstr>
      <vt:lpstr>Презентация на PowerPoint</vt:lpstr>
      <vt:lpstr>Презентация на PowerPoint</vt:lpstr>
      <vt:lpstr>Trainings @ Vratsa Software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OOP  abstract methods and classes</dc:title>
  <dc:creator>Milena</dc:creator>
  <cp:lastModifiedBy>Ariel</cp:lastModifiedBy>
  <cp:revision>3</cp:revision>
  <dcterms:modified xsi:type="dcterms:W3CDTF">2021-09-23T12:13:10Z</dcterms:modified>
</cp:coreProperties>
</file>